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F55F572-3444-412B-BE1C-F7C6C71167AD}"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F440F-ECA5-4681-8F28-4B6D72AA2E92}" type="slidenum">
              <a:rPr lang="en-US" smtClean="0"/>
              <a:t>‹#›</a:t>
            </a:fld>
            <a:endParaRPr lang="en-US"/>
          </a:p>
        </p:txBody>
      </p:sp>
    </p:spTree>
    <p:extLst>
      <p:ext uri="{BB962C8B-B14F-4D97-AF65-F5344CB8AC3E}">
        <p14:creationId xmlns:p14="http://schemas.microsoft.com/office/powerpoint/2010/main" val="734706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55F572-3444-412B-BE1C-F7C6C71167AD}"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F440F-ECA5-4681-8F28-4B6D72AA2E92}" type="slidenum">
              <a:rPr lang="en-US" smtClean="0"/>
              <a:t>‹#›</a:t>
            </a:fld>
            <a:endParaRPr lang="en-US"/>
          </a:p>
        </p:txBody>
      </p:sp>
    </p:spTree>
    <p:extLst>
      <p:ext uri="{BB962C8B-B14F-4D97-AF65-F5344CB8AC3E}">
        <p14:creationId xmlns:p14="http://schemas.microsoft.com/office/powerpoint/2010/main" val="320146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55F572-3444-412B-BE1C-F7C6C71167AD}"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F440F-ECA5-4681-8F28-4B6D72AA2E92}" type="slidenum">
              <a:rPr lang="en-US" smtClean="0"/>
              <a:t>‹#›</a:t>
            </a:fld>
            <a:endParaRPr lang="en-US"/>
          </a:p>
        </p:txBody>
      </p:sp>
    </p:spTree>
    <p:extLst>
      <p:ext uri="{BB962C8B-B14F-4D97-AF65-F5344CB8AC3E}">
        <p14:creationId xmlns:p14="http://schemas.microsoft.com/office/powerpoint/2010/main" val="609685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55F572-3444-412B-BE1C-F7C6C71167AD}"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F440F-ECA5-4681-8F28-4B6D72AA2E92}" type="slidenum">
              <a:rPr lang="en-US" smtClean="0"/>
              <a:t>‹#›</a:t>
            </a:fld>
            <a:endParaRPr lang="en-US"/>
          </a:p>
        </p:txBody>
      </p:sp>
    </p:spTree>
    <p:extLst>
      <p:ext uri="{BB962C8B-B14F-4D97-AF65-F5344CB8AC3E}">
        <p14:creationId xmlns:p14="http://schemas.microsoft.com/office/powerpoint/2010/main" val="2255859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55F572-3444-412B-BE1C-F7C6C71167AD}"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F440F-ECA5-4681-8F28-4B6D72AA2E92}" type="slidenum">
              <a:rPr lang="en-US" smtClean="0"/>
              <a:t>‹#›</a:t>
            </a:fld>
            <a:endParaRPr lang="en-US"/>
          </a:p>
        </p:txBody>
      </p:sp>
    </p:spTree>
    <p:extLst>
      <p:ext uri="{BB962C8B-B14F-4D97-AF65-F5344CB8AC3E}">
        <p14:creationId xmlns:p14="http://schemas.microsoft.com/office/powerpoint/2010/main" val="3841012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F55F572-3444-412B-BE1C-F7C6C71167AD}" type="datetimeFigureOut">
              <a:rPr lang="en-US" smtClean="0"/>
              <a:t>12/22/2021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8F440F-ECA5-4681-8F28-4B6D72AA2E92}" type="slidenum">
              <a:rPr lang="en-US" smtClean="0"/>
              <a:t>‹#›</a:t>
            </a:fld>
            <a:endParaRPr lang="en-US"/>
          </a:p>
        </p:txBody>
      </p:sp>
    </p:spTree>
    <p:extLst>
      <p:ext uri="{BB962C8B-B14F-4D97-AF65-F5344CB8AC3E}">
        <p14:creationId xmlns:p14="http://schemas.microsoft.com/office/powerpoint/2010/main" val="3306972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F55F572-3444-412B-BE1C-F7C6C71167AD}" type="datetimeFigureOut">
              <a:rPr lang="en-US" smtClean="0"/>
              <a:t>12/22/2021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8F440F-ECA5-4681-8F28-4B6D72AA2E92}" type="slidenum">
              <a:rPr lang="en-US" smtClean="0"/>
              <a:t>‹#›</a:t>
            </a:fld>
            <a:endParaRPr lang="en-US"/>
          </a:p>
        </p:txBody>
      </p:sp>
    </p:spTree>
    <p:extLst>
      <p:ext uri="{BB962C8B-B14F-4D97-AF65-F5344CB8AC3E}">
        <p14:creationId xmlns:p14="http://schemas.microsoft.com/office/powerpoint/2010/main" val="2708769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F55F572-3444-412B-BE1C-F7C6C71167AD}" type="datetimeFigureOut">
              <a:rPr lang="en-US" smtClean="0"/>
              <a:t>12/22/2021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8F440F-ECA5-4681-8F28-4B6D72AA2E92}" type="slidenum">
              <a:rPr lang="en-US" smtClean="0"/>
              <a:t>‹#›</a:t>
            </a:fld>
            <a:endParaRPr lang="en-US"/>
          </a:p>
        </p:txBody>
      </p:sp>
    </p:spTree>
    <p:extLst>
      <p:ext uri="{BB962C8B-B14F-4D97-AF65-F5344CB8AC3E}">
        <p14:creationId xmlns:p14="http://schemas.microsoft.com/office/powerpoint/2010/main" val="460087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55F572-3444-412B-BE1C-F7C6C71167AD}" type="datetimeFigureOut">
              <a:rPr lang="en-US" smtClean="0"/>
              <a:t>12/22/2021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8F440F-ECA5-4681-8F28-4B6D72AA2E92}" type="slidenum">
              <a:rPr lang="en-US" smtClean="0"/>
              <a:t>‹#›</a:t>
            </a:fld>
            <a:endParaRPr lang="en-US"/>
          </a:p>
        </p:txBody>
      </p:sp>
    </p:spTree>
    <p:extLst>
      <p:ext uri="{BB962C8B-B14F-4D97-AF65-F5344CB8AC3E}">
        <p14:creationId xmlns:p14="http://schemas.microsoft.com/office/powerpoint/2010/main" val="2801342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55F572-3444-412B-BE1C-F7C6C71167AD}" type="datetimeFigureOut">
              <a:rPr lang="en-US" smtClean="0"/>
              <a:t>12/22/2021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8F440F-ECA5-4681-8F28-4B6D72AA2E92}" type="slidenum">
              <a:rPr lang="en-US" smtClean="0"/>
              <a:t>‹#›</a:t>
            </a:fld>
            <a:endParaRPr lang="en-US"/>
          </a:p>
        </p:txBody>
      </p:sp>
    </p:spTree>
    <p:extLst>
      <p:ext uri="{BB962C8B-B14F-4D97-AF65-F5344CB8AC3E}">
        <p14:creationId xmlns:p14="http://schemas.microsoft.com/office/powerpoint/2010/main" val="902917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55F572-3444-412B-BE1C-F7C6C71167AD}" type="datetimeFigureOut">
              <a:rPr lang="en-US" smtClean="0"/>
              <a:t>12/22/2021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8F440F-ECA5-4681-8F28-4B6D72AA2E92}" type="slidenum">
              <a:rPr lang="en-US" smtClean="0"/>
              <a:t>‹#›</a:t>
            </a:fld>
            <a:endParaRPr lang="en-US"/>
          </a:p>
        </p:txBody>
      </p:sp>
    </p:spTree>
    <p:extLst>
      <p:ext uri="{BB962C8B-B14F-4D97-AF65-F5344CB8AC3E}">
        <p14:creationId xmlns:p14="http://schemas.microsoft.com/office/powerpoint/2010/main" val="793506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55F572-3444-412B-BE1C-F7C6C71167AD}" type="datetimeFigureOut">
              <a:rPr lang="en-US" smtClean="0"/>
              <a:t>12/22/2021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8F440F-ECA5-4681-8F28-4B6D72AA2E92}" type="slidenum">
              <a:rPr lang="en-US" smtClean="0"/>
              <a:t>‹#›</a:t>
            </a:fld>
            <a:endParaRPr lang="en-US"/>
          </a:p>
        </p:txBody>
      </p:sp>
    </p:spTree>
    <p:extLst>
      <p:ext uri="{BB962C8B-B14F-4D97-AF65-F5344CB8AC3E}">
        <p14:creationId xmlns:p14="http://schemas.microsoft.com/office/powerpoint/2010/main" val="3511327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SHA-256" TargetMode="External"/><Relationship Id="rId7" Type="http://schemas.openxmlformats.org/officeDocument/2006/relationships/hyperlink" Target="https://en.wikipedia.org/wiki/Leading_zero" TargetMode="External"/><Relationship Id="rId2" Type="http://schemas.openxmlformats.org/officeDocument/2006/relationships/hyperlink" Target="https://en.wikipedia.org/wiki/Processing_power" TargetMode="External"/><Relationship Id="rId1" Type="http://schemas.openxmlformats.org/officeDocument/2006/relationships/slideLayout" Target="../slideLayouts/slideLayout2.xml"/><Relationship Id="rId6" Type="http://schemas.openxmlformats.org/officeDocument/2006/relationships/hyperlink" Target="https://en.wikipedia.org/wiki/Cryptographic_nonce" TargetMode="External"/><Relationship Id="rId5" Type="http://schemas.openxmlformats.org/officeDocument/2006/relationships/hyperlink" Target="https://en.wikipedia.org/wiki/Proof-of-work_system#Bitcoin-type_proof_of_work" TargetMode="External"/><Relationship Id="rId4" Type="http://schemas.openxmlformats.org/officeDocument/2006/relationships/hyperlink" Target="https://en.wikipedia.org/wiki/Cryptographic_hash"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Blockchain" TargetMode="External"/><Relationship Id="rId13" Type="http://schemas.openxmlformats.org/officeDocument/2006/relationships/hyperlink" Target="https://en.wikipedia.org/wiki/Carbon_footprint" TargetMode="External"/><Relationship Id="rId18" Type="http://schemas.openxmlformats.org/officeDocument/2006/relationships/hyperlink" Target="https://en.wikipedia.org/wiki/Bit" TargetMode="External"/><Relationship Id="rId3" Type="http://schemas.openxmlformats.org/officeDocument/2006/relationships/hyperlink" Target="https://en.wikipedia.org/wiki/Central_bank" TargetMode="External"/><Relationship Id="rId21" Type="http://schemas.openxmlformats.org/officeDocument/2006/relationships/hyperlink" Target="https://en.wikipedia.org/wiki/The_Wall_Street_Journal" TargetMode="External"/><Relationship Id="rId7" Type="http://schemas.openxmlformats.org/officeDocument/2006/relationships/hyperlink" Target="https://en.wikipedia.org/wiki/Distributed_ledger" TargetMode="External"/><Relationship Id="rId12" Type="http://schemas.openxmlformats.org/officeDocument/2006/relationships/hyperlink" Target="https://en.wikipedia.org/wiki/Bitcoin#Mining" TargetMode="External"/><Relationship Id="rId17" Type="http://schemas.openxmlformats.org/officeDocument/2006/relationships/hyperlink" Target="https://en.wikipedia.org/wiki/Compound_(linguistics)" TargetMode="External"/><Relationship Id="rId2" Type="http://schemas.openxmlformats.org/officeDocument/2006/relationships/hyperlink" Target="https://en.wikipedia.org/wiki/Digital_currency" TargetMode="External"/><Relationship Id="rId16" Type="http://schemas.openxmlformats.org/officeDocument/2006/relationships/hyperlink" Target="https://en.wikipedia.org/wiki/White_paper" TargetMode="External"/><Relationship Id="rId20" Type="http://schemas.openxmlformats.org/officeDocument/2006/relationships/hyperlink" Target="https://en.wikipedia.org/wiki/Computer_network" TargetMode="External"/><Relationship Id="rId1" Type="http://schemas.openxmlformats.org/officeDocument/2006/relationships/slideLayout" Target="../slideLayouts/slideLayout2.xml"/><Relationship Id="rId6" Type="http://schemas.openxmlformats.org/officeDocument/2006/relationships/hyperlink" Target="https://en.wikipedia.org/wiki/Cryptography" TargetMode="External"/><Relationship Id="rId11" Type="http://schemas.openxmlformats.org/officeDocument/2006/relationships/hyperlink" Target="https://en.wikipedia.org/wiki/Open-source_software" TargetMode="External"/><Relationship Id="rId5" Type="http://schemas.openxmlformats.org/officeDocument/2006/relationships/hyperlink" Target="https://en.wikipedia.org/wiki/Node_(networking)" TargetMode="External"/><Relationship Id="rId15" Type="http://schemas.openxmlformats.org/officeDocument/2006/relationships/hyperlink" Target="https://en.wikipedia.org/wiki/Speculative_bubble" TargetMode="External"/><Relationship Id="rId23" Type="http://schemas.openxmlformats.org/officeDocument/2006/relationships/hyperlink" Target="https://en.wikipedia.org/wiki/Oxford_English_Dictionary" TargetMode="External"/><Relationship Id="rId10" Type="http://schemas.openxmlformats.org/officeDocument/2006/relationships/hyperlink" Target="https://en.wikipedia.org/wiki/Satoshi_Nakamoto" TargetMode="External"/><Relationship Id="rId19" Type="http://schemas.openxmlformats.org/officeDocument/2006/relationships/hyperlink" Target="https://en.wikipedia.org/wiki/Coin" TargetMode="External"/><Relationship Id="rId4" Type="http://schemas.openxmlformats.org/officeDocument/2006/relationships/hyperlink" Target="https://en.wikipedia.org/wiki/Bitcoin_network" TargetMode="External"/><Relationship Id="rId9" Type="http://schemas.openxmlformats.org/officeDocument/2006/relationships/hyperlink" Target="https://en.wikipedia.org/wiki/Cryptocurrency" TargetMode="External"/><Relationship Id="rId14" Type="http://schemas.openxmlformats.org/officeDocument/2006/relationships/hyperlink" Target="https://en.wikipedia.org/wiki/Volatility_(finance)" TargetMode="External"/><Relationship Id="rId22" Type="http://schemas.openxmlformats.org/officeDocument/2006/relationships/hyperlink" Target="https://en.wikipedia.org/wiki/The_Chronicle_of_Higher_Educat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Promissory_note" TargetMode="External"/><Relationship Id="rId3" Type="http://schemas.openxmlformats.org/officeDocument/2006/relationships/hyperlink" Target="https://en.wikipedia.org/wiki/Ledger" TargetMode="External"/><Relationship Id="rId7" Type="http://schemas.openxmlformats.org/officeDocument/2006/relationships/hyperlink" Target="https://en.wikipedia.org/wiki/Banknote" TargetMode="External"/><Relationship Id="rId2" Type="http://schemas.openxmlformats.org/officeDocument/2006/relationships/hyperlink" Target="https://en.wikipedia.org/wiki/Blockchain" TargetMode="External"/><Relationship Id="rId1" Type="http://schemas.openxmlformats.org/officeDocument/2006/relationships/slideLayout" Target="../slideLayouts/slideLayout2.xml"/><Relationship Id="rId6" Type="http://schemas.openxmlformats.org/officeDocument/2006/relationships/hyperlink" Target="https://en.wikipedia.org/wiki/Double-spending" TargetMode="External"/><Relationship Id="rId5" Type="http://schemas.openxmlformats.org/officeDocument/2006/relationships/hyperlink" Target="https://en.wikipedia.org/wiki/Broadcasting_(networking)" TargetMode="External"/><Relationship Id="rId4" Type="http://schemas.openxmlformats.org/officeDocument/2006/relationships/hyperlink" Target="https://en.wikipedia.org/wiki/Computer_network" TargetMode="External"/><Relationship Id="rId9" Type="http://schemas.openxmlformats.org/officeDocument/2006/relationships/hyperlink" Target="https://en.wikipedia.org/wiki/Unspent_outputs_of_transaction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Megabyte" TargetMode="External"/><Relationship Id="rId2" Type="http://schemas.openxmlformats.org/officeDocument/2006/relationships/hyperlink" Target="https://en.wikipedia.org/wiki/Forth_(programming_language)" TargetMode="External"/><Relationship Id="rId1" Type="http://schemas.openxmlformats.org/officeDocument/2006/relationships/slideLayout" Target="../slideLayouts/slideLayout2.xml"/><Relationship Id="rId6" Type="http://schemas.openxmlformats.org/officeDocument/2006/relationships/hyperlink" Target="https://en.wikipedia.org/wiki/Lightning_Network" TargetMode="External"/><Relationship Id="rId5" Type="http://schemas.openxmlformats.org/officeDocument/2006/relationships/hyperlink" Target="https://en.wikipedia.org/wiki/Andreas_Antonopoulos" TargetMode="External"/><Relationship Id="rId4" Type="http://schemas.openxmlformats.org/officeDocument/2006/relationships/hyperlink" Target="https://en.wikipedia.org/wiki/Bitcoin_scalability_proble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Cryptocurrency_exchange" TargetMode="External"/><Relationship Id="rId3" Type="http://schemas.openxmlformats.org/officeDocument/2006/relationships/hyperlink" Target="https://en.wikipedia.org/wiki/Digital_signature" TargetMode="External"/><Relationship Id="rId7" Type="http://schemas.openxmlformats.org/officeDocument/2006/relationships/hyperlink" Target="https://en.wikipedia.org/wiki/Cryptocurrency_and_security#Bitcoin" TargetMode="External"/><Relationship Id="rId2" Type="http://schemas.openxmlformats.org/officeDocument/2006/relationships/hyperlink" Target="https://en.wikipedia.org/wiki/Private_key" TargetMode="External"/><Relationship Id="rId1" Type="http://schemas.openxmlformats.org/officeDocument/2006/relationships/slideLayout" Target="../slideLayouts/slideLayout2.xml"/><Relationship Id="rId6" Type="http://schemas.openxmlformats.org/officeDocument/2006/relationships/hyperlink" Target="https://en.wikipedia.org/wiki/Data_breach" TargetMode="External"/><Relationship Id="rId5" Type="http://schemas.openxmlformats.org/officeDocument/2006/relationships/hyperlink" Target="https://en.wikipedia.org/wiki/Bitcoin_network" TargetMode="External"/><Relationship Id="rId4" Type="http://schemas.openxmlformats.org/officeDocument/2006/relationships/hyperlink" Target="https://en.wikipedia.org/wiki/Public_key"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Bitcoin</a:t>
            </a:r>
            <a:r>
              <a:rPr lang="en-US" dirty="0"/>
              <a:t/>
            </a: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77267"/>
            <a:ext cx="8472109" cy="1784778"/>
          </a:xfrm>
          <a:prstGeom prst="rect">
            <a:avLst/>
          </a:prstGeom>
        </p:spPr>
      </p:pic>
    </p:spTree>
    <p:extLst>
      <p:ext uri="{BB962C8B-B14F-4D97-AF65-F5344CB8AC3E}">
        <p14:creationId xmlns:p14="http://schemas.microsoft.com/office/powerpoint/2010/main" val="26726276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Mining</a:t>
            </a:r>
          </a:p>
        </p:txBody>
      </p:sp>
      <p:sp>
        <p:nvSpPr>
          <p:cNvPr id="3" name="Content Placeholder 2"/>
          <p:cNvSpPr>
            <a:spLocks noGrp="1"/>
          </p:cNvSpPr>
          <p:nvPr>
            <p:ph idx="1"/>
          </p:nvPr>
        </p:nvSpPr>
        <p:spPr/>
        <p:txBody>
          <a:bodyPr>
            <a:normAutofit fontScale="85000" lnSpcReduction="20000"/>
          </a:bodyPr>
          <a:lstStyle/>
          <a:p>
            <a:pPr algn="just"/>
            <a:r>
              <a:rPr lang="en-US" i="1" dirty="0"/>
              <a:t>Mining</a:t>
            </a:r>
            <a:r>
              <a:rPr lang="en-US" dirty="0"/>
              <a:t> is a record-keeping service done through the use of computer </a:t>
            </a:r>
            <a:r>
              <a:rPr lang="en-US" dirty="0">
                <a:hlinkClick r:id="rId2" tooltip="Processing power"/>
              </a:rPr>
              <a:t>processing power</a:t>
            </a:r>
            <a:r>
              <a:rPr lang="en-US" dirty="0" smtClean="0"/>
              <a:t>.</a:t>
            </a:r>
            <a:r>
              <a:rPr lang="en-US" dirty="0"/>
              <a:t> Miners keep the </a:t>
            </a:r>
            <a:r>
              <a:rPr lang="en-US" dirty="0" err="1"/>
              <a:t>blockchain</a:t>
            </a:r>
            <a:r>
              <a:rPr lang="en-US" dirty="0"/>
              <a:t> consistent, complete, and unalterable by repeatedly grouping newly broadcast transactions into a </a:t>
            </a:r>
            <a:r>
              <a:rPr lang="en-US" i="1" dirty="0"/>
              <a:t>block</a:t>
            </a:r>
            <a:r>
              <a:rPr lang="en-US" dirty="0"/>
              <a:t>, which is then broadcast to the network and verified by recipient nodes</a:t>
            </a:r>
            <a:r>
              <a:rPr lang="en-US" dirty="0" smtClean="0"/>
              <a:t>.</a:t>
            </a:r>
            <a:r>
              <a:rPr lang="en-US" dirty="0"/>
              <a:t> Each block contains a </a:t>
            </a:r>
            <a:r>
              <a:rPr lang="en-US" dirty="0">
                <a:hlinkClick r:id="rId3" tooltip="SHA-256"/>
              </a:rPr>
              <a:t>SHA-256</a:t>
            </a:r>
            <a:r>
              <a:rPr lang="en-US" dirty="0"/>
              <a:t> </a:t>
            </a:r>
            <a:r>
              <a:rPr lang="en-US" dirty="0">
                <a:hlinkClick r:id="rId4" tooltip="Cryptographic hash"/>
              </a:rPr>
              <a:t>cryptographic hash</a:t>
            </a:r>
            <a:r>
              <a:rPr lang="en-US" dirty="0"/>
              <a:t> of the previous block</a:t>
            </a:r>
            <a:r>
              <a:rPr lang="en-US" dirty="0" smtClean="0"/>
              <a:t>,</a:t>
            </a:r>
            <a:r>
              <a:rPr lang="en-US" dirty="0"/>
              <a:t> thus linking it to the previous block and giving the </a:t>
            </a:r>
            <a:r>
              <a:rPr lang="en-US" dirty="0" err="1"/>
              <a:t>blockchain</a:t>
            </a:r>
            <a:r>
              <a:rPr lang="en-US" dirty="0"/>
              <a:t> its name</a:t>
            </a:r>
            <a:r>
              <a:rPr lang="en-US" dirty="0" smtClean="0"/>
              <a:t>.</a:t>
            </a:r>
            <a:endParaRPr lang="en-US" dirty="0"/>
          </a:p>
          <a:p>
            <a:pPr algn="just"/>
            <a:r>
              <a:rPr lang="en-US" dirty="0"/>
              <a:t>To be accepted by the rest of the network, a new block must contain a </a:t>
            </a:r>
            <a:r>
              <a:rPr lang="en-US" i="1" dirty="0">
                <a:hlinkClick r:id="rId5" tooltip="Proof-of-work system"/>
              </a:rPr>
              <a:t>proof-of-work</a:t>
            </a:r>
            <a:r>
              <a:rPr lang="en-US" dirty="0"/>
              <a:t> (</a:t>
            </a:r>
            <a:r>
              <a:rPr lang="en-US" dirty="0" err="1"/>
              <a:t>PoW</a:t>
            </a:r>
            <a:r>
              <a:rPr lang="en-US" dirty="0" smtClean="0"/>
              <a:t>).</a:t>
            </a:r>
            <a:r>
              <a:rPr lang="en-US" dirty="0"/>
              <a:t> The </a:t>
            </a:r>
            <a:r>
              <a:rPr lang="en-US" dirty="0" err="1"/>
              <a:t>PoW</a:t>
            </a:r>
            <a:r>
              <a:rPr lang="en-US" dirty="0"/>
              <a:t> requires miners to find a number called a </a:t>
            </a:r>
            <a:r>
              <a:rPr lang="en-US" i="1" dirty="0">
                <a:hlinkClick r:id="rId6" tooltip="Cryptographic nonce"/>
              </a:rPr>
              <a:t>nonce</a:t>
            </a:r>
            <a:r>
              <a:rPr lang="en-US" dirty="0"/>
              <a:t> (number used once), such that when the block content is </a:t>
            </a:r>
            <a:r>
              <a:rPr lang="en-US" dirty="0">
                <a:hlinkClick r:id="rId4" tooltip="Cryptographic hash"/>
              </a:rPr>
              <a:t>hashed</a:t>
            </a:r>
            <a:r>
              <a:rPr lang="en-US" dirty="0"/>
              <a:t> along with the nonce, the result is numerically smaller than the network's </a:t>
            </a:r>
            <a:r>
              <a:rPr lang="en-US" i="1" dirty="0"/>
              <a:t>difficulty target</a:t>
            </a:r>
            <a:r>
              <a:rPr lang="en-US" dirty="0" smtClean="0"/>
              <a:t>.</a:t>
            </a:r>
            <a:r>
              <a:rPr lang="en-US" dirty="0"/>
              <a:t> This proof is easy for any node in the network to verify, but extremely time-consuming to generate, as for a secure cryptographic hash, miners must try many different nonce values (usually the sequence of tested values is the ascending natural numbers: 0, 1, 2, 3, ...) before a result happens to be less than the difficulty target. Because the difficulty target is extremely small compared to a typical SHA-256 hash, block hashes have many </a:t>
            </a:r>
            <a:r>
              <a:rPr lang="en-US" dirty="0">
                <a:hlinkClick r:id="rId7" tooltip="Leading zero"/>
              </a:rPr>
              <a:t>leading zeros</a:t>
            </a:r>
            <a:endParaRPr lang="en-US" dirty="0"/>
          </a:p>
        </p:txBody>
      </p:sp>
    </p:spTree>
    <p:extLst>
      <p:ext uri="{BB962C8B-B14F-4D97-AF65-F5344CB8AC3E}">
        <p14:creationId xmlns:p14="http://schemas.microsoft.com/office/powerpoint/2010/main" val="3686126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4860" y="822960"/>
            <a:ext cx="10408920" cy="5661660"/>
          </a:xfrm>
        </p:spPr>
      </p:pic>
    </p:spTree>
    <p:extLst>
      <p:ext uri="{BB962C8B-B14F-4D97-AF65-F5344CB8AC3E}">
        <p14:creationId xmlns:p14="http://schemas.microsoft.com/office/powerpoint/2010/main" val="273646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480060"/>
            <a:ext cx="10218420" cy="5696903"/>
          </a:xfrm>
        </p:spPr>
      </p:pic>
    </p:spTree>
    <p:extLst>
      <p:ext uri="{BB962C8B-B14F-4D97-AF65-F5344CB8AC3E}">
        <p14:creationId xmlns:p14="http://schemas.microsoft.com/office/powerpoint/2010/main" val="1448619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249680"/>
            <a:ext cx="10972800" cy="5509260"/>
          </a:xfrm>
        </p:spPr>
      </p:pic>
    </p:spTree>
    <p:extLst>
      <p:ext uri="{BB962C8B-B14F-4D97-AF65-F5344CB8AC3E}">
        <p14:creationId xmlns:p14="http://schemas.microsoft.com/office/powerpoint/2010/main" val="26463271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a:t>
            </a:r>
            <a:r>
              <a:rPr lang="en-US" dirty="0" err="1"/>
              <a:t>Bitcoin</a:t>
            </a:r>
            <a:r>
              <a:rPr lang="en-US" dirty="0"/>
              <a:t> mining illegal?</a:t>
            </a:r>
          </a:p>
        </p:txBody>
      </p:sp>
      <p:sp>
        <p:nvSpPr>
          <p:cNvPr id="3" name="Content Placeholder 2"/>
          <p:cNvSpPr>
            <a:spLocks noGrp="1"/>
          </p:cNvSpPr>
          <p:nvPr>
            <p:ph idx="1"/>
          </p:nvPr>
        </p:nvSpPr>
        <p:spPr/>
        <p:txBody>
          <a:bodyPr/>
          <a:lstStyle/>
          <a:p>
            <a:pPr algn="just"/>
            <a:r>
              <a:rPr lang="en-US" dirty="0"/>
              <a:t>The legality of </a:t>
            </a:r>
            <a:r>
              <a:rPr lang="en-US" dirty="0" err="1"/>
              <a:t>Bitcoin</a:t>
            </a:r>
            <a:r>
              <a:rPr lang="en-US" dirty="0"/>
              <a:t> mining depends entirely on your geographic location. The concept of </a:t>
            </a:r>
            <a:r>
              <a:rPr lang="en-US" dirty="0" err="1"/>
              <a:t>Bitcoin</a:t>
            </a:r>
            <a:r>
              <a:rPr lang="en-US" dirty="0"/>
              <a:t> can threaten the dominance of fiat currencies and government control over the financial markets. For this reason, </a:t>
            </a:r>
            <a:r>
              <a:rPr lang="en-US" b="1" dirty="0" err="1"/>
              <a:t>Bitcoin</a:t>
            </a:r>
            <a:r>
              <a:rPr lang="en-US" b="1" dirty="0"/>
              <a:t> is completely illegal in certain places.</a:t>
            </a:r>
            <a:endParaRPr lang="en-US" dirty="0"/>
          </a:p>
        </p:txBody>
      </p:sp>
    </p:spTree>
    <p:extLst>
      <p:ext uri="{BB962C8B-B14F-4D97-AF65-F5344CB8AC3E}">
        <p14:creationId xmlns:p14="http://schemas.microsoft.com/office/powerpoint/2010/main" val="30205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long does it take to mine 1 </a:t>
            </a:r>
            <a:r>
              <a:rPr lang="en-US" dirty="0" err="1"/>
              <a:t>Bitcoin</a:t>
            </a:r>
            <a:r>
              <a:rPr lang="en-US" dirty="0"/>
              <a:t>?</a:t>
            </a:r>
          </a:p>
        </p:txBody>
      </p:sp>
      <p:sp>
        <p:nvSpPr>
          <p:cNvPr id="3" name="Content Placeholder 2"/>
          <p:cNvSpPr>
            <a:spLocks noGrp="1"/>
          </p:cNvSpPr>
          <p:nvPr>
            <p:ph idx="1"/>
          </p:nvPr>
        </p:nvSpPr>
        <p:spPr/>
        <p:txBody>
          <a:bodyPr/>
          <a:lstStyle/>
          <a:p>
            <a:pPr algn="just"/>
            <a:r>
              <a:rPr lang="en-US" dirty="0"/>
              <a:t>With today's difficulty rate, it may take a solo miner </a:t>
            </a:r>
            <a:r>
              <a:rPr lang="en-US" b="1" dirty="0"/>
              <a:t>nearly five years</a:t>
            </a:r>
            <a:r>
              <a:rPr lang="en-US" dirty="0"/>
              <a:t> to mine just one </a:t>
            </a:r>
            <a:r>
              <a:rPr lang="en-US" dirty="0" err="1"/>
              <a:t>bitcoin</a:t>
            </a:r>
            <a:r>
              <a:rPr lang="en-US" dirty="0"/>
              <a:t>. That's the average rate for miners, even for those who use the most efficient mining hardware</a:t>
            </a:r>
            <a:r>
              <a:rPr lang="en-US" dirty="0" smtClean="0"/>
              <a:t>. Oct </a:t>
            </a:r>
            <a:r>
              <a:rPr lang="en-US" dirty="0"/>
              <a:t>22, 2021</a:t>
            </a:r>
          </a:p>
        </p:txBody>
      </p:sp>
    </p:spTree>
    <p:extLst>
      <p:ext uri="{BB962C8B-B14F-4D97-AF65-F5344CB8AC3E}">
        <p14:creationId xmlns:p14="http://schemas.microsoft.com/office/powerpoint/2010/main" val="39294107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do </a:t>
            </a:r>
            <a:r>
              <a:rPr lang="en-US" dirty="0" err="1"/>
              <a:t>Bitcoin</a:t>
            </a:r>
            <a:r>
              <a:rPr lang="en-US" dirty="0"/>
              <a:t> miners make?</a:t>
            </a:r>
          </a:p>
        </p:txBody>
      </p:sp>
      <p:sp>
        <p:nvSpPr>
          <p:cNvPr id="3" name="Content Placeholder 2"/>
          <p:cNvSpPr>
            <a:spLocks noGrp="1"/>
          </p:cNvSpPr>
          <p:nvPr>
            <p:ph idx="1"/>
          </p:nvPr>
        </p:nvSpPr>
        <p:spPr/>
        <p:txBody>
          <a:bodyPr/>
          <a:lstStyle/>
          <a:p>
            <a:pPr algn="just"/>
            <a:r>
              <a:rPr lang="en-US" dirty="0" smtClean="0"/>
              <a:t>If </a:t>
            </a:r>
            <a:r>
              <a:rPr lang="en-US" dirty="0"/>
              <a:t>a miner is able to successfully add a block to the </a:t>
            </a:r>
            <a:r>
              <a:rPr lang="en-US" dirty="0" err="1"/>
              <a:t>blockchain</a:t>
            </a:r>
            <a:r>
              <a:rPr lang="en-US" dirty="0"/>
              <a:t>, they will receive </a:t>
            </a:r>
            <a:r>
              <a:rPr lang="en-US" b="1" dirty="0"/>
              <a:t>6.25 </a:t>
            </a:r>
            <a:r>
              <a:rPr lang="en-US" b="1" dirty="0" err="1"/>
              <a:t>bitcoins</a:t>
            </a:r>
            <a:r>
              <a:rPr lang="en-US" dirty="0"/>
              <a:t> as a reward. The reward amount is cut in half roughly every four years, or every 210,000 blocks. As of November 2021, </a:t>
            </a:r>
            <a:r>
              <a:rPr lang="en-US" dirty="0" err="1"/>
              <a:t>bitcoin</a:t>
            </a:r>
            <a:r>
              <a:rPr lang="en-US" dirty="0"/>
              <a:t> traded at around $66,000, making 6.25 </a:t>
            </a:r>
            <a:r>
              <a:rPr lang="en-US" dirty="0" err="1"/>
              <a:t>bitcoins</a:t>
            </a:r>
            <a:r>
              <a:rPr lang="en-US" dirty="0"/>
              <a:t> worth more than $400,000</a:t>
            </a:r>
            <a:r>
              <a:rPr lang="en-US" dirty="0" smtClean="0"/>
              <a:t>. Nov </a:t>
            </a:r>
            <a:r>
              <a:rPr lang="en-US" dirty="0"/>
              <a:t>8, 2021</a:t>
            </a:r>
          </a:p>
        </p:txBody>
      </p:sp>
    </p:spTree>
    <p:extLst>
      <p:ext uri="{BB962C8B-B14F-4D97-AF65-F5344CB8AC3E}">
        <p14:creationId xmlns:p14="http://schemas.microsoft.com/office/powerpoint/2010/main" val="5424585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16194"/>
            <a:ext cx="10515600" cy="6400800"/>
          </a:xfrm>
        </p:spPr>
        <p:txBody>
          <a:bodyPr>
            <a:normAutofit fontScale="85000" lnSpcReduction="20000"/>
          </a:bodyPr>
          <a:lstStyle/>
          <a:p>
            <a:pPr algn="just"/>
            <a:r>
              <a:rPr lang="en-US" b="1" dirty="0" err="1"/>
              <a:t>Bitcoin</a:t>
            </a:r>
            <a:r>
              <a:rPr lang="en-US" dirty="0"/>
              <a:t> (</a:t>
            </a:r>
            <a:r>
              <a:rPr lang="en-US" b="1" dirty="0"/>
              <a:t>₿</a:t>
            </a:r>
            <a:r>
              <a:rPr lang="en-US" dirty="0"/>
              <a:t>) is a decentralized </a:t>
            </a:r>
            <a:r>
              <a:rPr lang="en-US" dirty="0">
                <a:hlinkClick r:id="rId2" tooltip="Digital currency"/>
              </a:rPr>
              <a:t>digital currency</a:t>
            </a:r>
            <a:r>
              <a:rPr lang="en-US" dirty="0"/>
              <a:t>, without a </a:t>
            </a:r>
            <a:r>
              <a:rPr lang="en-US" dirty="0">
                <a:hlinkClick r:id="rId3" tooltip="Central bank"/>
              </a:rPr>
              <a:t>central bank</a:t>
            </a:r>
            <a:r>
              <a:rPr lang="en-US" dirty="0"/>
              <a:t> or single administrator, that can be sent from user to user on the </a:t>
            </a:r>
            <a:r>
              <a:rPr lang="en-US" dirty="0">
                <a:hlinkClick r:id="rId4" tooltip="Bitcoin network"/>
              </a:rPr>
              <a:t>peer-to-peer </a:t>
            </a:r>
            <a:r>
              <a:rPr lang="en-US" dirty="0" err="1">
                <a:hlinkClick r:id="rId4" tooltip="Bitcoin network"/>
              </a:rPr>
              <a:t>bitcoin</a:t>
            </a:r>
            <a:r>
              <a:rPr lang="en-US" dirty="0">
                <a:hlinkClick r:id="rId4" tooltip="Bitcoin network"/>
              </a:rPr>
              <a:t> network</a:t>
            </a:r>
            <a:r>
              <a:rPr lang="en-US" dirty="0"/>
              <a:t> without the need for intermediaries</a:t>
            </a:r>
            <a:r>
              <a:rPr lang="en-US" dirty="0" smtClean="0"/>
              <a:t>.</a:t>
            </a:r>
            <a:r>
              <a:rPr lang="en-US" dirty="0"/>
              <a:t> Transactions are verified by network </a:t>
            </a:r>
            <a:r>
              <a:rPr lang="en-US" dirty="0">
                <a:hlinkClick r:id="rId5" tooltip="Node (networking)"/>
              </a:rPr>
              <a:t>nodes</a:t>
            </a:r>
            <a:r>
              <a:rPr lang="en-US" dirty="0"/>
              <a:t> through </a:t>
            </a:r>
            <a:r>
              <a:rPr lang="en-US" dirty="0">
                <a:hlinkClick r:id="rId6" tooltip="Cryptography"/>
              </a:rPr>
              <a:t>cryptography</a:t>
            </a:r>
            <a:r>
              <a:rPr lang="en-US" dirty="0"/>
              <a:t> and recorded in a public </a:t>
            </a:r>
            <a:r>
              <a:rPr lang="en-US" dirty="0">
                <a:hlinkClick r:id="rId7" tooltip="Distributed ledger"/>
              </a:rPr>
              <a:t>distributed ledger</a:t>
            </a:r>
            <a:r>
              <a:rPr lang="en-US" dirty="0"/>
              <a:t> called a </a:t>
            </a:r>
            <a:r>
              <a:rPr lang="en-US" dirty="0" err="1">
                <a:hlinkClick r:id="rId8" tooltip="Blockchain"/>
              </a:rPr>
              <a:t>blockchain</a:t>
            </a:r>
            <a:r>
              <a:rPr lang="en-US" dirty="0"/>
              <a:t>. The </a:t>
            </a:r>
            <a:r>
              <a:rPr lang="en-US" dirty="0" err="1">
                <a:hlinkClick r:id="rId9" tooltip="Cryptocurrency"/>
              </a:rPr>
              <a:t>cryptocurrency</a:t>
            </a:r>
            <a:r>
              <a:rPr lang="en-US" dirty="0"/>
              <a:t> was invented in 2008 by an unknown person or group of people using the name </a:t>
            </a:r>
            <a:r>
              <a:rPr lang="en-US" dirty="0">
                <a:hlinkClick r:id="rId10" tooltip="Satoshi Nakamoto"/>
              </a:rPr>
              <a:t>Satoshi </a:t>
            </a:r>
            <a:r>
              <a:rPr lang="en-US" dirty="0" err="1">
                <a:hlinkClick r:id="rId10" tooltip="Satoshi Nakamoto"/>
              </a:rPr>
              <a:t>Nakamoto</a:t>
            </a:r>
            <a:r>
              <a:rPr lang="en-US" dirty="0" smtClean="0"/>
              <a:t>.</a:t>
            </a:r>
            <a:r>
              <a:rPr lang="en-US" dirty="0"/>
              <a:t> The currency began use in </a:t>
            </a:r>
            <a:r>
              <a:rPr lang="en-US" dirty="0" smtClean="0"/>
              <a:t>2009</a:t>
            </a:r>
            <a:r>
              <a:rPr lang="en-US" baseline="30000" dirty="0"/>
              <a:t> </a:t>
            </a:r>
            <a:r>
              <a:rPr lang="en-US" dirty="0" smtClean="0"/>
              <a:t>when </a:t>
            </a:r>
            <a:r>
              <a:rPr lang="en-US" dirty="0"/>
              <a:t>its implementation was released as </a:t>
            </a:r>
            <a:r>
              <a:rPr lang="en-US" dirty="0">
                <a:hlinkClick r:id="rId11" tooltip="Open-source software"/>
              </a:rPr>
              <a:t>open-source software</a:t>
            </a:r>
            <a:r>
              <a:rPr lang="en-US" dirty="0" smtClean="0"/>
              <a:t>.</a:t>
            </a:r>
            <a:r>
              <a:rPr lang="en-US" baseline="30000" dirty="0"/>
              <a:t> </a:t>
            </a:r>
            <a:endParaRPr lang="en-US" dirty="0"/>
          </a:p>
          <a:p>
            <a:pPr algn="just"/>
            <a:r>
              <a:rPr lang="en-US" dirty="0" err="1"/>
              <a:t>Bitcoins</a:t>
            </a:r>
            <a:r>
              <a:rPr lang="en-US" dirty="0"/>
              <a:t> are created as a reward for a process known as </a:t>
            </a:r>
            <a:r>
              <a:rPr lang="en-US" dirty="0">
                <a:hlinkClick r:id="rId12"/>
              </a:rPr>
              <a:t>mining</a:t>
            </a:r>
            <a:r>
              <a:rPr lang="en-US" dirty="0"/>
              <a:t>. They can be exchanged for other currencies, products, and services. </a:t>
            </a:r>
            <a:r>
              <a:rPr lang="en-US" dirty="0" err="1"/>
              <a:t>Bitcoin</a:t>
            </a:r>
            <a:r>
              <a:rPr lang="en-US" dirty="0"/>
              <a:t> has been criticized for its use in illegal transactions, the large amount of electricity (and thus </a:t>
            </a:r>
            <a:r>
              <a:rPr lang="en-US" dirty="0">
                <a:hlinkClick r:id="rId13" tooltip="Carbon footprint"/>
              </a:rPr>
              <a:t>carbon footprint</a:t>
            </a:r>
            <a:r>
              <a:rPr lang="en-US" dirty="0"/>
              <a:t>) used by mining, </a:t>
            </a:r>
            <a:r>
              <a:rPr lang="en-US" dirty="0">
                <a:hlinkClick r:id="rId14" tooltip="Volatility (finance)"/>
              </a:rPr>
              <a:t>price volatility</a:t>
            </a:r>
            <a:r>
              <a:rPr lang="en-US" dirty="0"/>
              <a:t>, and thefts from exchanges. Some investors and economists have characterized it as a </a:t>
            </a:r>
            <a:r>
              <a:rPr lang="en-US" dirty="0">
                <a:hlinkClick r:id="rId15" tooltip="Speculative bubble"/>
              </a:rPr>
              <a:t>speculative bubble</a:t>
            </a:r>
            <a:r>
              <a:rPr lang="en-US" dirty="0"/>
              <a:t> at various times. Others have used it as an investment, although several regulatory agencies have issued investor alerts about </a:t>
            </a:r>
            <a:r>
              <a:rPr lang="en-US" dirty="0" err="1"/>
              <a:t>bitcoin</a:t>
            </a:r>
            <a:r>
              <a:rPr lang="en-US" dirty="0" smtClean="0"/>
              <a:t>.</a:t>
            </a:r>
            <a:r>
              <a:rPr lang="en-US" dirty="0"/>
              <a:t> In September 2021, El Salvador officially adopted </a:t>
            </a:r>
            <a:r>
              <a:rPr lang="en-US" dirty="0" err="1"/>
              <a:t>Bitcoin</a:t>
            </a:r>
            <a:r>
              <a:rPr lang="en-US" dirty="0"/>
              <a:t> as legal tender, becoming the first nation to do so</a:t>
            </a:r>
            <a:r>
              <a:rPr lang="en-US" dirty="0" smtClean="0"/>
              <a:t>.</a:t>
            </a:r>
            <a:endParaRPr lang="en-US" dirty="0"/>
          </a:p>
          <a:p>
            <a:pPr algn="just"/>
            <a:r>
              <a:rPr lang="en-US" dirty="0"/>
              <a:t>The word </a:t>
            </a:r>
            <a:r>
              <a:rPr lang="en-US" i="1" dirty="0" err="1"/>
              <a:t>bitcoin</a:t>
            </a:r>
            <a:r>
              <a:rPr lang="en-US" dirty="0"/>
              <a:t> was defined in a </a:t>
            </a:r>
            <a:r>
              <a:rPr lang="en-US" dirty="0">
                <a:hlinkClick r:id="rId16" tooltip="White paper"/>
              </a:rPr>
              <a:t>white paper</a:t>
            </a:r>
            <a:r>
              <a:rPr lang="en-US" dirty="0"/>
              <a:t> published on 31 October 2008</a:t>
            </a:r>
            <a:r>
              <a:rPr lang="en-US" dirty="0" smtClean="0"/>
              <a:t>.</a:t>
            </a:r>
            <a:r>
              <a:rPr lang="en-US" dirty="0"/>
              <a:t> It is a </a:t>
            </a:r>
            <a:r>
              <a:rPr lang="en-US" dirty="0">
                <a:hlinkClick r:id="rId17" tooltip="Compound (linguistics)"/>
              </a:rPr>
              <a:t>compound</a:t>
            </a:r>
            <a:r>
              <a:rPr lang="en-US" dirty="0"/>
              <a:t> of the words </a:t>
            </a:r>
            <a:r>
              <a:rPr lang="en-US" i="1" dirty="0">
                <a:hlinkClick r:id="rId18" tooltip="Bit"/>
              </a:rPr>
              <a:t>bit</a:t>
            </a:r>
            <a:r>
              <a:rPr lang="en-US" dirty="0"/>
              <a:t> and </a:t>
            </a:r>
            <a:r>
              <a:rPr lang="en-US" i="1" dirty="0">
                <a:hlinkClick r:id="rId19" tooltip="Coin"/>
              </a:rPr>
              <a:t>coin</a:t>
            </a:r>
            <a:r>
              <a:rPr lang="en-US" dirty="0" smtClean="0"/>
              <a:t>.</a:t>
            </a:r>
            <a:r>
              <a:rPr lang="en-US" dirty="0"/>
              <a:t> No uniform convention for </a:t>
            </a:r>
            <a:r>
              <a:rPr lang="en-US" i="1" dirty="0" err="1"/>
              <a:t>bitcoin</a:t>
            </a:r>
            <a:r>
              <a:rPr lang="en-US" dirty="0"/>
              <a:t> capitalization exists; some sources use </a:t>
            </a:r>
            <a:r>
              <a:rPr lang="en-US" i="1" dirty="0" err="1"/>
              <a:t>Bitcoin</a:t>
            </a:r>
            <a:r>
              <a:rPr lang="en-US" dirty="0"/>
              <a:t>, capitalized, to refer to the technology and </a:t>
            </a:r>
            <a:r>
              <a:rPr lang="en-US" dirty="0">
                <a:hlinkClick r:id="rId20" tooltip="Computer network"/>
              </a:rPr>
              <a:t>network</a:t>
            </a:r>
            <a:r>
              <a:rPr lang="en-US" dirty="0"/>
              <a:t> and </a:t>
            </a:r>
            <a:r>
              <a:rPr lang="en-US" i="1" dirty="0" err="1"/>
              <a:t>bitcoin</a:t>
            </a:r>
            <a:r>
              <a:rPr lang="en-US" dirty="0"/>
              <a:t>, lowercase, for the unit of account</a:t>
            </a:r>
            <a:r>
              <a:rPr lang="en-US" dirty="0" smtClean="0"/>
              <a:t>.</a:t>
            </a:r>
            <a:r>
              <a:rPr lang="en-US" dirty="0"/>
              <a:t> </a:t>
            </a:r>
            <a:r>
              <a:rPr lang="en-US" i="1" dirty="0">
                <a:hlinkClick r:id="rId21" tooltip="The Wall Street Journal"/>
              </a:rPr>
              <a:t>The Wall Street Journal</a:t>
            </a:r>
            <a:r>
              <a:rPr lang="en-US" dirty="0" smtClean="0"/>
              <a:t>,</a:t>
            </a:r>
            <a:r>
              <a:rPr lang="en-US" dirty="0"/>
              <a:t> </a:t>
            </a:r>
            <a:r>
              <a:rPr lang="en-US" i="1" dirty="0">
                <a:hlinkClick r:id="rId22" tooltip="The Chronicle of Higher Education"/>
              </a:rPr>
              <a:t>The Chronicle of Higher Education</a:t>
            </a:r>
            <a:r>
              <a:rPr lang="en-US" dirty="0" smtClean="0"/>
              <a:t>,</a:t>
            </a:r>
            <a:r>
              <a:rPr lang="en-US" dirty="0"/>
              <a:t> and the </a:t>
            </a:r>
            <a:r>
              <a:rPr lang="en-US" i="1" dirty="0">
                <a:hlinkClick r:id="rId23" tooltip="Oxford English Dictionary"/>
              </a:rPr>
              <a:t>Oxford English </a:t>
            </a:r>
            <a:r>
              <a:rPr lang="en-US" i="1" dirty="0" smtClean="0">
                <a:hlinkClick r:id="rId23" tooltip="Oxford English Dictionary"/>
              </a:rPr>
              <a:t>Dictionary</a:t>
            </a:r>
            <a:r>
              <a:rPr lang="en-US" dirty="0"/>
              <a:t> advocate the use of lowercase </a:t>
            </a:r>
            <a:r>
              <a:rPr lang="en-US" i="1" dirty="0" err="1"/>
              <a:t>bitcoin</a:t>
            </a:r>
            <a:r>
              <a:rPr lang="en-US" dirty="0"/>
              <a:t> in all cases.</a:t>
            </a:r>
          </a:p>
        </p:txBody>
      </p:sp>
    </p:spTree>
    <p:extLst>
      <p:ext uri="{BB962C8B-B14F-4D97-AF65-F5344CB8AC3E}">
        <p14:creationId xmlns:p14="http://schemas.microsoft.com/office/powerpoint/2010/main" val="18051217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Blockchain</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333145"/>
            <a:ext cx="11109533" cy="5349666"/>
          </a:xfrm>
        </p:spPr>
      </p:pic>
    </p:spTree>
    <p:extLst>
      <p:ext uri="{BB962C8B-B14F-4D97-AF65-F5344CB8AC3E}">
        <p14:creationId xmlns:p14="http://schemas.microsoft.com/office/powerpoint/2010/main" val="2834679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9462"/>
            <a:ext cx="10515600" cy="6400800"/>
          </a:xfrm>
        </p:spPr>
        <p:txBody>
          <a:bodyPr>
            <a:normAutofit fontScale="92500" lnSpcReduction="20000"/>
          </a:bodyPr>
          <a:lstStyle/>
          <a:p>
            <a:pPr algn="just"/>
            <a:r>
              <a:rPr lang="en-US" dirty="0"/>
              <a:t>The </a:t>
            </a:r>
            <a:r>
              <a:rPr lang="en-US" dirty="0" err="1"/>
              <a:t>bitcoin</a:t>
            </a:r>
            <a:r>
              <a:rPr lang="en-US" dirty="0"/>
              <a:t> </a:t>
            </a:r>
            <a:r>
              <a:rPr lang="en-US" dirty="0" err="1">
                <a:hlinkClick r:id="rId2" tooltip="Blockchain"/>
              </a:rPr>
              <a:t>blockchain</a:t>
            </a:r>
            <a:r>
              <a:rPr lang="en-US" dirty="0"/>
              <a:t> is a public </a:t>
            </a:r>
            <a:r>
              <a:rPr lang="en-US" dirty="0">
                <a:hlinkClick r:id="rId3" tooltip="Ledger"/>
              </a:rPr>
              <a:t>ledger</a:t>
            </a:r>
            <a:r>
              <a:rPr lang="en-US" dirty="0"/>
              <a:t> that records </a:t>
            </a:r>
            <a:r>
              <a:rPr lang="en-US" dirty="0" err="1"/>
              <a:t>bitcoin</a:t>
            </a:r>
            <a:r>
              <a:rPr lang="en-US" dirty="0"/>
              <a:t> transactions</a:t>
            </a:r>
            <a:r>
              <a:rPr lang="en-US" dirty="0" smtClean="0"/>
              <a:t>.</a:t>
            </a:r>
            <a:r>
              <a:rPr lang="en-US" baseline="30000" dirty="0"/>
              <a:t> </a:t>
            </a:r>
            <a:r>
              <a:rPr lang="en-US" dirty="0"/>
              <a:t> It is implemented as a chain of </a:t>
            </a:r>
            <a:r>
              <a:rPr lang="en-US" i="1" dirty="0"/>
              <a:t>blocks</a:t>
            </a:r>
            <a:r>
              <a:rPr lang="en-US" dirty="0"/>
              <a:t>, each block containing a hash of the previous block up to the genesis </a:t>
            </a:r>
            <a:r>
              <a:rPr lang="en-US" dirty="0" smtClean="0"/>
              <a:t>block</a:t>
            </a:r>
            <a:r>
              <a:rPr lang="en-US" baseline="30000" dirty="0"/>
              <a:t> </a:t>
            </a:r>
            <a:r>
              <a:rPr lang="en-US" dirty="0"/>
              <a:t> in the chain. A </a:t>
            </a:r>
            <a:r>
              <a:rPr lang="en-US" dirty="0">
                <a:hlinkClick r:id="rId4" tooltip="Computer network"/>
              </a:rPr>
              <a:t>network</a:t>
            </a:r>
            <a:r>
              <a:rPr lang="en-US" dirty="0"/>
              <a:t> of communicating nodes running </a:t>
            </a:r>
            <a:r>
              <a:rPr lang="en-US" dirty="0" err="1"/>
              <a:t>bitcoin</a:t>
            </a:r>
            <a:r>
              <a:rPr lang="en-US" dirty="0"/>
              <a:t> software maintains the </a:t>
            </a:r>
            <a:r>
              <a:rPr lang="en-US" dirty="0" err="1"/>
              <a:t>blockchain</a:t>
            </a:r>
            <a:r>
              <a:rPr lang="en-US" dirty="0" smtClean="0"/>
              <a:t>.</a:t>
            </a:r>
            <a:r>
              <a:rPr lang="en-US" baseline="30000" dirty="0"/>
              <a:t> </a:t>
            </a:r>
            <a:r>
              <a:rPr lang="en-US" dirty="0"/>
              <a:t> Transactions of the form </a:t>
            </a:r>
            <a:r>
              <a:rPr lang="en-US" i="1" dirty="0"/>
              <a:t>payer X sends Y </a:t>
            </a:r>
            <a:r>
              <a:rPr lang="en-US" i="1" dirty="0" err="1"/>
              <a:t>bitcoins</a:t>
            </a:r>
            <a:r>
              <a:rPr lang="en-US" i="1" dirty="0"/>
              <a:t> to payee Z</a:t>
            </a:r>
            <a:r>
              <a:rPr lang="en-US" dirty="0"/>
              <a:t> are </a:t>
            </a:r>
            <a:r>
              <a:rPr lang="en-US" dirty="0">
                <a:hlinkClick r:id="rId5" tooltip="Broadcasting (networking)"/>
              </a:rPr>
              <a:t>broadcast</a:t>
            </a:r>
            <a:r>
              <a:rPr lang="en-US" dirty="0"/>
              <a:t> to this network using readily available software applications.</a:t>
            </a:r>
          </a:p>
          <a:p>
            <a:pPr algn="just"/>
            <a:r>
              <a:rPr lang="en-US" dirty="0"/>
              <a:t>Network nodes can validate transactions, add them to their copy of the ledger, and then broadcast these ledger additions to other nodes. To achieve independent verification of the chain of ownership each network node stores its own copy of the </a:t>
            </a:r>
            <a:r>
              <a:rPr lang="en-US" dirty="0" err="1"/>
              <a:t>blockchain</a:t>
            </a:r>
            <a:r>
              <a:rPr lang="en-US" dirty="0" smtClean="0"/>
              <a:t>.</a:t>
            </a:r>
            <a:r>
              <a:rPr lang="en-US" dirty="0"/>
              <a:t> At varying intervals of time averaging to every 10 minutes, a new group of accepted transactions, called a block, is created, added to the </a:t>
            </a:r>
            <a:r>
              <a:rPr lang="en-US" dirty="0" err="1"/>
              <a:t>blockchain</a:t>
            </a:r>
            <a:r>
              <a:rPr lang="en-US" dirty="0"/>
              <a:t>, and quickly published to all nodes, without requiring central oversight. This allows </a:t>
            </a:r>
            <a:r>
              <a:rPr lang="en-US" dirty="0" err="1"/>
              <a:t>bitcoin</a:t>
            </a:r>
            <a:r>
              <a:rPr lang="en-US" dirty="0"/>
              <a:t> software to determine when a particular </a:t>
            </a:r>
            <a:r>
              <a:rPr lang="en-US" dirty="0" err="1"/>
              <a:t>bitcoin</a:t>
            </a:r>
            <a:r>
              <a:rPr lang="en-US" dirty="0"/>
              <a:t> was spent, which is needed to prevent </a:t>
            </a:r>
            <a:r>
              <a:rPr lang="en-US" dirty="0">
                <a:hlinkClick r:id="rId6" tooltip="Double-spending"/>
              </a:rPr>
              <a:t>double-spending</a:t>
            </a:r>
            <a:r>
              <a:rPr lang="en-US" dirty="0"/>
              <a:t>. A conventional ledger records the transfers of actual </a:t>
            </a:r>
            <a:r>
              <a:rPr lang="en-US" dirty="0">
                <a:hlinkClick r:id="rId7" tooltip="Banknote"/>
              </a:rPr>
              <a:t>bills</a:t>
            </a:r>
            <a:r>
              <a:rPr lang="en-US" dirty="0"/>
              <a:t> or </a:t>
            </a:r>
            <a:r>
              <a:rPr lang="en-US" dirty="0">
                <a:hlinkClick r:id="rId8" tooltip="Promissory note"/>
              </a:rPr>
              <a:t>promissory notes</a:t>
            </a:r>
            <a:r>
              <a:rPr lang="en-US" dirty="0"/>
              <a:t> that exist apart from it, but the </a:t>
            </a:r>
            <a:r>
              <a:rPr lang="en-US" dirty="0" err="1"/>
              <a:t>blockchain</a:t>
            </a:r>
            <a:r>
              <a:rPr lang="en-US" dirty="0"/>
              <a:t> is the only place that </a:t>
            </a:r>
            <a:r>
              <a:rPr lang="en-US" dirty="0" err="1"/>
              <a:t>bitcoins</a:t>
            </a:r>
            <a:r>
              <a:rPr lang="en-US" dirty="0"/>
              <a:t> can be said to exist in the form of </a:t>
            </a:r>
            <a:r>
              <a:rPr lang="en-US" dirty="0">
                <a:hlinkClick r:id="rId9" tooltip="Unspent outputs of transactions"/>
              </a:rPr>
              <a:t>unspent outputs of transactions</a:t>
            </a:r>
            <a:r>
              <a:rPr lang="en-US" dirty="0" smtClean="0"/>
              <a:t>.</a:t>
            </a:r>
            <a:r>
              <a:rPr lang="en-US" baseline="30000" dirty="0"/>
              <a:t> </a:t>
            </a:r>
            <a:endParaRPr lang="en-US" dirty="0"/>
          </a:p>
          <a:p>
            <a:pPr algn="just"/>
            <a:r>
              <a:rPr lang="en-US" dirty="0"/>
              <a:t>Individual blocks, public addresses and transactions within blocks can be examined using a </a:t>
            </a:r>
            <a:r>
              <a:rPr lang="en-US" dirty="0" err="1"/>
              <a:t>blockchain</a:t>
            </a:r>
            <a:r>
              <a:rPr lang="en-US" dirty="0"/>
              <a:t> explorer</a:t>
            </a:r>
            <a:r>
              <a:rPr lang="en-US" dirty="0" smtClean="0"/>
              <a:t>.</a:t>
            </a:r>
            <a:endParaRPr lang="en-US" dirty="0"/>
          </a:p>
        </p:txBody>
      </p:sp>
    </p:spTree>
    <p:extLst>
      <p:ext uri="{BB962C8B-B14F-4D97-AF65-F5344CB8AC3E}">
        <p14:creationId xmlns:p14="http://schemas.microsoft.com/office/powerpoint/2010/main" val="32529203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561" y="365125"/>
            <a:ext cx="11092441" cy="6317686"/>
          </a:xfrm>
        </p:spPr>
      </p:pic>
    </p:spTree>
    <p:extLst>
      <p:ext uri="{BB962C8B-B14F-4D97-AF65-F5344CB8AC3E}">
        <p14:creationId xmlns:p14="http://schemas.microsoft.com/office/powerpoint/2010/main" val="22888588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447" y="-255494"/>
            <a:ext cx="10515600" cy="1325563"/>
          </a:xfrm>
        </p:spPr>
        <p:txBody>
          <a:bodyPr/>
          <a:lstStyle/>
          <a:p>
            <a:r>
              <a:rPr lang="en-US" b="1" dirty="0"/>
              <a:t>Transactions</a:t>
            </a:r>
          </a:p>
        </p:txBody>
      </p:sp>
      <p:sp>
        <p:nvSpPr>
          <p:cNvPr id="3" name="Content Placeholder 2"/>
          <p:cNvSpPr>
            <a:spLocks noGrp="1"/>
          </p:cNvSpPr>
          <p:nvPr>
            <p:ph idx="1"/>
          </p:nvPr>
        </p:nvSpPr>
        <p:spPr>
          <a:xfrm>
            <a:off x="188258" y="670593"/>
            <a:ext cx="11815483" cy="5541947"/>
          </a:xfrm>
        </p:spPr>
        <p:txBody>
          <a:bodyPr>
            <a:noAutofit/>
          </a:bodyPr>
          <a:lstStyle/>
          <a:p>
            <a:pPr algn="just"/>
            <a:r>
              <a:rPr lang="en-US" sz="2200" dirty="0"/>
              <a:t>Transactions are defined using a </a:t>
            </a:r>
            <a:r>
              <a:rPr lang="en-US" sz="2200" dirty="0">
                <a:hlinkClick r:id="rId2" tooltip="Forth (programming language)"/>
              </a:rPr>
              <a:t>Forth</a:t>
            </a:r>
            <a:r>
              <a:rPr lang="en-US" sz="2200" dirty="0"/>
              <a:t>-like scripting language</a:t>
            </a:r>
            <a:r>
              <a:rPr lang="en-US" sz="2200" dirty="0" smtClean="0"/>
              <a:t>.</a:t>
            </a:r>
            <a:r>
              <a:rPr lang="en-US" sz="2200" dirty="0"/>
              <a:t> Transactions consist of one or more </a:t>
            </a:r>
            <a:r>
              <a:rPr lang="en-US" sz="2200" i="1" dirty="0"/>
              <a:t>inputs</a:t>
            </a:r>
            <a:r>
              <a:rPr lang="en-US" sz="2200" dirty="0"/>
              <a:t> and one or more </a:t>
            </a:r>
            <a:r>
              <a:rPr lang="en-US" sz="2200" i="1" dirty="0"/>
              <a:t>outputs</a:t>
            </a:r>
            <a:r>
              <a:rPr lang="en-US" sz="2200" dirty="0"/>
              <a:t>. When a user sends </a:t>
            </a:r>
            <a:r>
              <a:rPr lang="en-US" sz="2200" dirty="0" err="1"/>
              <a:t>bitcoins</a:t>
            </a:r>
            <a:r>
              <a:rPr lang="en-US" sz="2200" dirty="0"/>
              <a:t>, the user designates each address and the amount of </a:t>
            </a:r>
            <a:r>
              <a:rPr lang="en-US" sz="2200" dirty="0" err="1"/>
              <a:t>bitcoin</a:t>
            </a:r>
            <a:r>
              <a:rPr lang="en-US" sz="2200" dirty="0"/>
              <a:t> being sent to that address in an output. To prevent double spending, each input must refer to a previous unspent output in the </a:t>
            </a:r>
            <a:r>
              <a:rPr lang="en-US" sz="2200" dirty="0" err="1" smtClean="0"/>
              <a:t>blockchain</a:t>
            </a:r>
            <a:r>
              <a:rPr lang="en-US" sz="2200" dirty="0" smtClean="0"/>
              <a:t>. </a:t>
            </a:r>
            <a:r>
              <a:rPr lang="en-US" sz="2200" dirty="0"/>
              <a:t> The use of multiple inputs corresponds to the use of multiple coins in a cash transaction. Since transactions can have multiple outputs, users can send </a:t>
            </a:r>
            <a:r>
              <a:rPr lang="en-US" sz="2200" dirty="0" err="1"/>
              <a:t>bitcoins</a:t>
            </a:r>
            <a:r>
              <a:rPr lang="en-US" sz="2200" dirty="0"/>
              <a:t> to multiple recipients in one transaction. As in a cash transaction, the sum of inputs (coins used to pay) can exceed the intended sum of payments. In such a case, an additional output is used, returning the change back to the payer</a:t>
            </a:r>
            <a:r>
              <a:rPr lang="en-US" sz="2200" dirty="0" smtClean="0"/>
              <a:t>.</a:t>
            </a:r>
            <a:r>
              <a:rPr lang="en-US" sz="2200" dirty="0"/>
              <a:t> Any input </a:t>
            </a:r>
            <a:r>
              <a:rPr lang="en-US" sz="2200" i="1" dirty="0" err="1"/>
              <a:t>satoshis</a:t>
            </a:r>
            <a:r>
              <a:rPr lang="en-US" sz="2200" dirty="0"/>
              <a:t> not accounted for in the transaction outputs become the transaction fee</a:t>
            </a:r>
            <a:r>
              <a:rPr lang="en-US" sz="2200" dirty="0" smtClean="0"/>
              <a:t>.</a:t>
            </a:r>
            <a:endParaRPr lang="en-US" sz="2200" dirty="0"/>
          </a:p>
          <a:p>
            <a:pPr algn="just"/>
            <a:r>
              <a:rPr lang="en-US" sz="2200" dirty="0"/>
              <a:t>Though transaction fees are optional, miners can choose which transactions to process and prioritize those that pay higher fees</a:t>
            </a:r>
            <a:r>
              <a:rPr lang="en-US" sz="2200" dirty="0" smtClean="0"/>
              <a:t>.</a:t>
            </a:r>
            <a:r>
              <a:rPr lang="en-US" sz="2200" dirty="0"/>
              <a:t> Miners may choose transactions based on the fee paid relative to their storage size, not the absolute amount of money paid as a fee. These fees are generally measured in </a:t>
            </a:r>
            <a:r>
              <a:rPr lang="en-US" sz="2200" i="1" dirty="0" err="1"/>
              <a:t>satoshis</a:t>
            </a:r>
            <a:r>
              <a:rPr lang="en-US" sz="2200" i="1" dirty="0"/>
              <a:t> per byte (sat/b)</a:t>
            </a:r>
            <a:r>
              <a:rPr lang="en-US" sz="2200" dirty="0"/>
              <a:t>. The size of transactions is dependent on the number of inputs used to create the transaction, and the number of outputs</a:t>
            </a:r>
            <a:r>
              <a:rPr lang="en-US" sz="2200" dirty="0" smtClean="0"/>
              <a:t>.</a:t>
            </a:r>
            <a:endParaRPr lang="en-US" sz="2200" dirty="0"/>
          </a:p>
          <a:p>
            <a:pPr algn="just"/>
            <a:r>
              <a:rPr lang="en-US" sz="2200" dirty="0"/>
              <a:t>The blocks in the </a:t>
            </a:r>
            <a:r>
              <a:rPr lang="en-US" sz="2200" dirty="0" err="1"/>
              <a:t>blockchain</a:t>
            </a:r>
            <a:r>
              <a:rPr lang="en-US" sz="2200" dirty="0"/>
              <a:t> were originally limited to 32 </a:t>
            </a:r>
            <a:r>
              <a:rPr lang="en-US" sz="2200" dirty="0">
                <a:hlinkClick r:id="rId3" tooltip="Megabyte"/>
              </a:rPr>
              <a:t>megabytes</a:t>
            </a:r>
            <a:r>
              <a:rPr lang="en-US" sz="2200" dirty="0"/>
              <a:t> in size. The block size limit of one </a:t>
            </a:r>
            <a:r>
              <a:rPr lang="en-US" sz="2200" dirty="0">
                <a:hlinkClick r:id="rId3" tooltip="Megabyte"/>
              </a:rPr>
              <a:t>megabyte</a:t>
            </a:r>
            <a:r>
              <a:rPr lang="en-US" sz="2200" dirty="0"/>
              <a:t> was introduced by Satoshi </a:t>
            </a:r>
            <a:r>
              <a:rPr lang="en-US" sz="2200" dirty="0" err="1"/>
              <a:t>Nakamoto</a:t>
            </a:r>
            <a:r>
              <a:rPr lang="en-US" sz="2200" dirty="0"/>
              <a:t> in 2010. Eventually the block size limit of one megabyte created </a:t>
            </a:r>
            <a:r>
              <a:rPr lang="en-US" sz="2200" dirty="0">
                <a:hlinkClick r:id="rId4" tooltip="Bitcoin scalability problem"/>
              </a:rPr>
              <a:t>problems</a:t>
            </a:r>
            <a:r>
              <a:rPr lang="en-US" sz="2200" dirty="0"/>
              <a:t> for transaction processing, such as increasing transaction fees and delayed processing of transactions</a:t>
            </a:r>
            <a:r>
              <a:rPr lang="en-US" sz="2200" dirty="0" smtClean="0"/>
              <a:t>.</a:t>
            </a:r>
            <a:r>
              <a:rPr lang="en-US" sz="2200" dirty="0"/>
              <a:t> </a:t>
            </a:r>
            <a:r>
              <a:rPr lang="en-US" sz="2200" dirty="0">
                <a:hlinkClick r:id="rId5" tooltip="Andreas Antonopoulos"/>
              </a:rPr>
              <a:t>Andreas Antonopoulos</a:t>
            </a:r>
            <a:r>
              <a:rPr lang="en-US" sz="2200" dirty="0"/>
              <a:t> has stated </a:t>
            </a:r>
            <a:r>
              <a:rPr lang="en-US" sz="2200" dirty="0">
                <a:hlinkClick r:id="rId6" tooltip="Lightning Network"/>
              </a:rPr>
              <a:t>Lightning Network</a:t>
            </a:r>
            <a:r>
              <a:rPr lang="en-US" sz="2200" dirty="0"/>
              <a:t> is a potential scaling solution and referred to lightning as a second layer routing network</a:t>
            </a:r>
            <a:r>
              <a:rPr lang="en-US" sz="2200" dirty="0" smtClean="0"/>
              <a:t>.</a:t>
            </a:r>
            <a:r>
              <a:rPr lang="en-US" sz="2200" baseline="30000" dirty="0"/>
              <a:t> </a:t>
            </a:r>
            <a:endParaRPr lang="en-US" sz="2200" dirty="0"/>
          </a:p>
        </p:txBody>
      </p:sp>
    </p:spTree>
    <p:extLst>
      <p:ext uri="{BB962C8B-B14F-4D97-AF65-F5344CB8AC3E}">
        <p14:creationId xmlns:p14="http://schemas.microsoft.com/office/powerpoint/2010/main" val="21697235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733" y="365125"/>
            <a:ext cx="10051836" cy="6343324"/>
          </a:xfrm>
        </p:spPr>
      </p:pic>
    </p:spTree>
    <p:extLst>
      <p:ext uri="{BB962C8B-B14F-4D97-AF65-F5344CB8AC3E}">
        <p14:creationId xmlns:p14="http://schemas.microsoft.com/office/powerpoint/2010/main" val="33070979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12" y="0"/>
            <a:ext cx="10515600" cy="891107"/>
          </a:xfrm>
        </p:spPr>
        <p:txBody>
          <a:bodyPr/>
          <a:lstStyle/>
          <a:p>
            <a:r>
              <a:rPr lang="en-US" b="1" dirty="0"/>
              <a:t>Ownership</a:t>
            </a:r>
          </a:p>
        </p:txBody>
      </p:sp>
      <p:sp>
        <p:nvSpPr>
          <p:cNvPr id="3" name="Content Placeholder 2"/>
          <p:cNvSpPr>
            <a:spLocks noGrp="1"/>
          </p:cNvSpPr>
          <p:nvPr>
            <p:ph idx="1"/>
          </p:nvPr>
        </p:nvSpPr>
        <p:spPr>
          <a:xfrm>
            <a:off x="0" y="794381"/>
            <a:ext cx="12062012" cy="5597495"/>
          </a:xfrm>
        </p:spPr>
        <p:txBody>
          <a:bodyPr>
            <a:noAutofit/>
          </a:bodyPr>
          <a:lstStyle/>
          <a:p>
            <a:pPr algn="just"/>
            <a:r>
              <a:rPr lang="en-US" sz="2100" dirty="0"/>
              <a:t>In the </a:t>
            </a:r>
            <a:r>
              <a:rPr lang="en-US" sz="2100" dirty="0" err="1"/>
              <a:t>blockchain</a:t>
            </a:r>
            <a:r>
              <a:rPr lang="en-US" sz="2100" dirty="0"/>
              <a:t>, </a:t>
            </a:r>
            <a:r>
              <a:rPr lang="en-US" sz="2100" dirty="0" err="1"/>
              <a:t>bitcoins</a:t>
            </a:r>
            <a:r>
              <a:rPr lang="en-US" sz="2100" dirty="0"/>
              <a:t> are registered to </a:t>
            </a:r>
            <a:r>
              <a:rPr lang="en-US" sz="2100" dirty="0" err="1"/>
              <a:t>bitcoin</a:t>
            </a:r>
            <a:r>
              <a:rPr lang="en-US" sz="2100" dirty="0"/>
              <a:t> addresses. Creating a </a:t>
            </a:r>
            <a:r>
              <a:rPr lang="en-US" sz="2100" dirty="0" err="1"/>
              <a:t>bitcoin</a:t>
            </a:r>
            <a:r>
              <a:rPr lang="en-US" sz="2100" dirty="0"/>
              <a:t> address requires nothing more than picking a random valid private key and computing the corresponding </a:t>
            </a:r>
            <a:r>
              <a:rPr lang="en-US" sz="2100" dirty="0" err="1"/>
              <a:t>bitcoin</a:t>
            </a:r>
            <a:r>
              <a:rPr lang="en-US" sz="2100" dirty="0"/>
              <a:t> address. This computation can be done in a split second. But the reverse, computing the private key of a given </a:t>
            </a:r>
            <a:r>
              <a:rPr lang="en-US" sz="2100" dirty="0" err="1"/>
              <a:t>bitcoin</a:t>
            </a:r>
            <a:r>
              <a:rPr lang="en-US" sz="2100" dirty="0"/>
              <a:t> address, is practically unfeasible</a:t>
            </a:r>
            <a:r>
              <a:rPr lang="en-US" sz="2100" dirty="0" smtClean="0"/>
              <a:t>.</a:t>
            </a:r>
            <a:r>
              <a:rPr lang="en-US" sz="2100" baseline="30000" dirty="0"/>
              <a:t> </a:t>
            </a:r>
            <a:r>
              <a:rPr lang="en-US" sz="2100" dirty="0"/>
              <a:t> Users can tell others or make public a </a:t>
            </a:r>
            <a:r>
              <a:rPr lang="en-US" sz="2100" dirty="0" err="1"/>
              <a:t>bitcoin</a:t>
            </a:r>
            <a:r>
              <a:rPr lang="en-US" sz="2100" dirty="0"/>
              <a:t> address without compromising its corresponding private key. Moreover, the number of valid private keys is so vast that it is extremely unlikely someone will compute a key-pair that is already in use and has funds. The vast number of valid private keys makes it unfeasible that brute force could be used to compromise a private key. To be able to spend their </a:t>
            </a:r>
            <a:r>
              <a:rPr lang="en-US" sz="2100" dirty="0" err="1"/>
              <a:t>bitcoins</a:t>
            </a:r>
            <a:r>
              <a:rPr lang="en-US" sz="2100" dirty="0"/>
              <a:t>, the owner must know the corresponding </a:t>
            </a:r>
            <a:r>
              <a:rPr lang="en-US" sz="2100" dirty="0">
                <a:hlinkClick r:id="rId2" tooltip="Private key"/>
              </a:rPr>
              <a:t>private key</a:t>
            </a:r>
            <a:r>
              <a:rPr lang="en-US" sz="2100" dirty="0"/>
              <a:t> and </a:t>
            </a:r>
            <a:r>
              <a:rPr lang="en-US" sz="2100" dirty="0">
                <a:hlinkClick r:id="rId3" tooltip="Digital signature"/>
              </a:rPr>
              <a:t>digitally sign</a:t>
            </a:r>
            <a:r>
              <a:rPr lang="en-US" sz="2100" dirty="0"/>
              <a:t> the </a:t>
            </a:r>
            <a:r>
              <a:rPr lang="en-US" sz="2100" dirty="0" smtClean="0"/>
              <a:t>transaction.</a:t>
            </a:r>
            <a:r>
              <a:rPr lang="en-US" sz="2100" baseline="30000" dirty="0"/>
              <a:t> </a:t>
            </a:r>
            <a:r>
              <a:rPr lang="en-US" sz="2100" dirty="0" smtClean="0"/>
              <a:t>The </a:t>
            </a:r>
            <a:r>
              <a:rPr lang="en-US" sz="2100" dirty="0"/>
              <a:t>network verifies the signature using the </a:t>
            </a:r>
            <a:r>
              <a:rPr lang="en-US" sz="2100" dirty="0">
                <a:hlinkClick r:id="rId4" tooltip="Public key"/>
              </a:rPr>
              <a:t>public key</a:t>
            </a:r>
            <a:r>
              <a:rPr lang="en-US" sz="2100" dirty="0"/>
              <a:t>; the private key is never revealed</a:t>
            </a:r>
            <a:r>
              <a:rPr lang="en-US" sz="2100" dirty="0" smtClean="0"/>
              <a:t>.</a:t>
            </a:r>
            <a:r>
              <a:rPr lang="en-US" sz="2100" baseline="30000" dirty="0"/>
              <a:t> </a:t>
            </a:r>
            <a:endParaRPr lang="en-US" sz="2100" dirty="0"/>
          </a:p>
          <a:p>
            <a:r>
              <a:rPr lang="en-US" sz="2100" dirty="0"/>
              <a:t>If the private key is lost, the </a:t>
            </a:r>
            <a:r>
              <a:rPr lang="en-US" sz="2100" dirty="0" err="1">
                <a:hlinkClick r:id="rId5" tooltip="Bitcoin network"/>
              </a:rPr>
              <a:t>bitcoin</a:t>
            </a:r>
            <a:r>
              <a:rPr lang="en-US" sz="2100" dirty="0">
                <a:hlinkClick r:id="rId5" tooltip="Bitcoin network"/>
              </a:rPr>
              <a:t> network</a:t>
            </a:r>
            <a:r>
              <a:rPr lang="en-US" sz="2100" dirty="0"/>
              <a:t> will not recognize any other evidence of </a:t>
            </a:r>
            <a:r>
              <a:rPr lang="en-US" sz="2100" dirty="0" smtClean="0"/>
              <a:t>ownership;</a:t>
            </a:r>
            <a:r>
              <a:rPr lang="en-US" sz="2100" baseline="30000" dirty="0"/>
              <a:t> </a:t>
            </a:r>
            <a:r>
              <a:rPr lang="en-US" sz="2100" dirty="0" smtClean="0"/>
              <a:t>the </a:t>
            </a:r>
            <a:r>
              <a:rPr lang="en-US" sz="2100" dirty="0"/>
              <a:t>coins are then unusable, and effectively lost. For example, in 2013 one user claimed to have lost 7,500 </a:t>
            </a:r>
            <a:r>
              <a:rPr lang="en-US" sz="2100" dirty="0" err="1"/>
              <a:t>bitcoins</a:t>
            </a:r>
            <a:r>
              <a:rPr lang="en-US" sz="2100" dirty="0"/>
              <a:t>, worth $7.5 million at the time, when he accidentally discarded a hard drive containing his private key</a:t>
            </a:r>
            <a:r>
              <a:rPr lang="en-US" sz="2100" dirty="0" smtClean="0"/>
              <a:t>.</a:t>
            </a:r>
            <a:r>
              <a:rPr lang="en-US" sz="2100" dirty="0"/>
              <a:t> About 20% of all </a:t>
            </a:r>
            <a:r>
              <a:rPr lang="en-US" sz="2100" dirty="0" err="1"/>
              <a:t>bitcoins</a:t>
            </a:r>
            <a:r>
              <a:rPr lang="en-US" sz="2100" dirty="0"/>
              <a:t> are believed to be lost -they would have had a market value of about $20 billion at July 2018 prices</a:t>
            </a:r>
            <a:r>
              <a:rPr lang="en-US" sz="2100" dirty="0" smtClean="0"/>
              <a:t>.</a:t>
            </a:r>
            <a:endParaRPr lang="en-US" sz="2100" dirty="0"/>
          </a:p>
          <a:p>
            <a:r>
              <a:rPr lang="en-US" sz="2100" dirty="0"/>
              <a:t>To ensure the security of </a:t>
            </a:r>
            <a:r>
              <a:rPr lang="en-US" sz="2100" dirty="0" err="1"/>
              <a:t>bitcoins</a:t>
            </a:r>
            <a:r>
              <a:rPr lang="en-US" sz="2100" dirty="0"/>
              <a:t>, the private key must be kept secret</a:t>
            </a:r>
            <a:r>
              <a:rPr lang="en-US" sz="2100" dirty="0" smtClean="0"/>
              <a:t>.</a:t>
            </a:r>
            <a:r>
              <a:rPr lang="en-US" sz="2100" dirty="0"/>
              <a:t> If the private key is revealed to a third party, e.g. through a </a:t>
            </a:r>
            <a:r>
              <a:rPr lang="en-US" sz="2100" dirty="0">
                <a:hlinkClick r:id="rId6" tooltip="Data breach"/>
              </a:rPr>
              <a:t>data breach</a:t>
            </a:r>
            <a:r>
              <a:rPr lang="en-US" sz="2100" dirty="0"/>
              <a:t>, the third party can use it to </a:t>
            </a:r>
            <a:r>
              <a:rPr lang="en-US" sz="2100" dirty="0">
                <a:hlinkClick r:id="rId7" tooltip="Cryptocurrency and security"/>
              </a:rPr>
              <a:t>steal any associated </a:t>
            </a:r>
            <a:r>
              <a:rPr lang="en-US" sz="2100" dirty="0" err="1">
                <a:hlinkClick r:id="rId7" tooltip="Cryptocurrency and security"/>
              </a:rPr>
              <a:t>bitcoins</a:t>
            </a:r>
            <a:r>
              <a:rPr lang="en-US" sz="2100" dirty="0" smtClean="0"/>
              <a:t>.</a:t>
            </a:r>
            <a:r>
              <a:rPr lang="en-US" sz="2100" dirty="0"/>
              <a:t> As of December 2017, around 980,000 </a:t>
            </a:r>
            <a:r>
              <a:rPr lang="en-US" sz="2100" dirty="0" err="1"/>
              <a:t>bitcoins</a:t>
            </a:r>
            <a:r>
              <a:rPr lang="en-US" sz="2100" dirty="0"/>
              <a:t> have been stolen from </a:t>
            </a:r>
            <a:r>
              <a:rPr lang="en-US" sz="2100" dirty="0" err="1">
                <a:hlinkClick r:id="rId8" tooltip="Cryptocurrency exchange"/>
              </a:rPr>
              <a:t>cryptocurrency</a:t>
            </a:r>
            <a:r>
              <a:rPr lang="en-US" sz="2100" dirty="0">
                <a:hlinkClick r:id="rId8" tooltip="Cryptocurrency exchange"/>
              </a:rPr>
              <a:t> exchanges</a:t>
            </a:r>
            <a:r>
              <a:rPr lang="en-US" sz="2100" dirty="0" smtClean="0"/>
              <a:t>.</a:t>
            </a:r>
            <a:endParaRPr lang="en-US" sz="2100" dirty="0"/>
          </a:p>
          <a:p>
            <a:r>
              <a:rPr lang="en-US" sz="2100" dirty="0"/>
              <a:t>Regarding ownership distribution, as of 16 March 2018, 0.5% of </a:t>
            </a:r>
            <a:r>
              <a:rPr lang="en-US" sz="2100" dirty="0" err="1"/>
              <a:t>bitcoin</a:t>
            </a:r>
            <a:r>
              <a:rPr lang="en-US" sz="2100" dirty="0"/>
              <a:t> wallets own 87% of all </a:t>
            </a:r>
            <a:r>
              <a:rPr lang="en-US" sz="2100" dirty="0" err="1"/>
              <a:t>bitcoins</a:t>
            </a:r>
            <a:r>
              <a:rPr lang="en-US" sz="2100" dirty="0"/>
              <a:t> ever mined</a:t>
            </a:r>
            <a:r>
              <a:rPr lang="en-US" sz="2100" dirty="0" smtClean="0"/>
              <a:t>.</a:t>
            </a:r>
            <a:endParaRPr lang="en-US" sz="2100" dirty="0"/>
          </a:p>
          <a:p>
            <a:endParaRPr lang="en-US" sz="2100" dirty="0"/>
          </a:p>
        </p:txBody>
      </p:sp>
    </p:spTree>
    <p:extLst>
      <p:ext uri="{BB962C8B-B14F-4D97-AF65-F5344CB8AC3E}">
        <p14:creationId xmlns:p14="http://schemas.microsoft.com/office/powerpoint/2010/main" val="21924727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520" y="624840"/>
            <a:ext cx="10934700" cy="5552123"/>
          </a:xfrm>
        </p:spPr>
      </p:pic>
    </p:spTree>
    <p:extLst>
      <p:ext uri="{BB962C8B-B14F-4D97-AF65-F5344CB8AC3E}">
        <p14:creationId xmlns:p14="http://schemas.microsoft.com/office/powerpoint/2010/main" val="7157762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TotalTime>
  <Words>159</Words>
  <Application>Microsoft Office PowerPoint</Application>
  <PresentationFormat>Widescreen</PresentationFormat>
  <Paragraphs>26</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Bitcoin </vt:lpstr>
      <vt:lpstr>PowerPoint Presentation</vt:lpstr>
      <vt:lpstr>Blockchain</vt:lpstr>
      <vt:lpstr>PowerPoint Presentation</vt:lpstr>
      <vt:lpstr>PowerPoint Presentation</vt:lpstr>
      <vt:lpstr>Transactions</vt:lpstr>
      <vt:lpstr>PowerPoint Presentation</vt:lpstr>
      <vt:lpstr>Ownership</vt:lpstr>
      <vt:lpstr>PowerPoint Presentation</vt:lpstr>
      <vt:lpstr>Mining</vt:lpstr>
      <vt:lpstr>PowerPoint Presentation</vt:lpstr>
      <vt:lpstr>PowerPoint Presentation</vt:lpstr>
      <vt:lpstr>PowerPoint Presentation</vt:lpstr>
      <vt:lpstr>Is Bitcoin mining illegal?</vt:lpstr>
      <vt:lpstr>How long does it take to mine 1 Bitcoin?</vt:lpstr>
      <vt:lpstr>How much do Bitcoin miners make?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dc:title>
  <dc:creator>Microsoft account</dc:creator>
  <cp:lastModifiedBy>Hewlett-Packard Company</cp:lastModifiedBy>
  <cp:revision>10</cp:revision>
  <dcterms:created xsi:type="dcterms:W3CDTF">2021-12-05T12:42:18Z</dcterms:created>
  <dcterms:modified xsi:type="dcterms:W3CDTF">2021-12-22T11:21:16Z</dcterms:modified>
</cp:coreProperties>
</file>